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88" r:id="rId2"/>
    <p:sldId id="295" r:id="rId3"/>
    <p:sldId id="296" r:id="rId4"/>
    <p:sldId id="292" r:id="rId5"/>
    <p:sldId id="290" r:id="rId6"/>
    <p:sldId id="289" r:id="rId7"/>
    <p:sldId id="297" r:id="rId8"/>
    <p:sldId id="294" r:id="rId9"/>
    <p:sldId id="293" r:id="rId10"/>
    <p:sldId id="301" r:id="rId11"/>
    <p:sldId id="300" r:id="rId12"/>
    <p:sldId id="302" r:id="rId13"/>
    <p:sldId id="304" r:id="rId14"/>
    <p:sldId id="298" r:id="rId15"/>
    <p:sldId id="299" r:id="rId16"/>
    <p:sldId id="305" r:id="rId17"/>
    <p:sldId id="309" r:id="rId18"/>
    <p:sldId id="315" r:id="rId19"/>
    <p:sldId id="311" r:id="rId20"/>
    <p:sldId id="306" r:id="rId21"/>
    <p:sldId id="312" r:id="rId22"/>
    <p:sldId id="313" r:id="rId23"/>
    <p:sldId id="314" r:id="rId24"/>
    <p:sldId id="307" r:id="rId25"/>
    <p:sldId id="308" r:id="rId26"/>
    <p:sldId id="267" r:id="rId27"/>
    <p:sldId id="291" r:id="rId28"/>
    <p:sldId id="257" r:id="rId29"/>
    <p:sldId id="260" r:id="rId30"/>
    <p:sldId id="261" r:id="rId31"/>
    <p:sldId id="258" r:id="rId32"/>
    <p:sldId id="278" r:id="rId33"/>
    <p:sldId id="310" r:id="rId34"/>
    <p:sldId id="279" r:id="rId35"/>
    <p:sldId id="270" r:id="rId36"/>
    <p:sldId id="273" r:id="rId37"/>
    <p:sldId id="272" r:id="rId38"/>
    <p:sldId id="274" r:id="rId39"/>
    <p:sldId id="283" r:id="rId40"/>
    <p:sldId id="284" r:id="rId41"/>
    <p:sldId id="287" r:id="rId42"/>
    <p:sldId id="286" r:id="rId43"/>
    <p:sldId id="285" r:id="rId44"/>
    <p:sldId id="276" r:id="rId45"/>
    <p:sldId id="277" r:id="rId46"/>
    <p:sldId id="280" r:id="rId47"/>
    <p:sldId id="281" r:id="rId48"/>
    <p:sldId id="282" r:id="rId49"/>
    <p:sldId id="275" r:id="rId50"/>
    <p:sldId id="271" r:id="rId51"/>
    <p:sldId id="262" r:id="rId52"/>
    <p:sldId id="264" r:id="rId53"/>
    <p:sldId id="256" r:id="rId54"/>
    <p:sldId id="263" r:id="rId55"/>
    <p:sldId id="265" r:id="rId56"/>
    <p:sldId id="266" r:id="rId57"/>
    <p:sldId id="259" r:id="rId58"/>
    <p:sldId id="268" r:id="rId59"/>
    <p:sldId id="269" r:id="rId60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5CD4D-95CB-462D-AB94-9C67407DCF97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3350" y="1160463"/>
            <a:ext cx="4178300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3E359-6FB0-4C14-84BF-D5B603AAF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9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different upwelling slide (by NOAA no less) in case you want to drive the point home about the paradigm</a:t>
            </a:r>
            <a:r>
              <a:rPr lang="en-US" baseline="0" dirty="0" smtClean="0"/>
              <a:t> that upwelling drives productivity and zooplankton production…I put the next one in there too…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21A3C-86AC-4593-95B8-20BE747736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6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9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0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7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4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5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2792-3A9D-44B6-AC21-4F9F94A93AA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9550C-FE51-4828-86C5-74ADACE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5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298" y="66502"/>
            <a:ext cx="7772400" cy="1356966"/>
          </a:xfrm>
        </p:spPr>
        <p:txBody>
          <a:bodyPr>
            <a:noAutofit/>
          </a:bodyPr>
          <a:lstStyle/>
          <a:p>
            <a:r>
              <a:rPr lang="en-US" sz="2800" dirty="0"/>
              <a:t>Variable trends in </a:t>
            </a:r>
            <a:r>
              <a:rPr lang="en-US" sz="2800" dirty="0" err="1"/>
              <a:t>pteropod</a:t>
            </a:r>
            <a:r>
              <a:rPr lang="en-US" sz="2800" dirty="0"/>
              <a:t> abundance between the shelf and slope from two decades of observations off Newport Oregon, USA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6498" y="4566314"/>
            <a:ext cx="6858000" cy="1655762"/>
          </a:xfrm>
        </p:spPr>
        <p:txBody>
          <a:bodyPr/>
          <a:lstStyle/>
          <a:p>
            <a:r>
              <a:rPr lang="en-US" dirty="0" smtClean="0"/>
              <a:t>Jennifer L. Fisher, William T. Peterson, Brandon </a:t>
            </a:r>
            <a:r>
              <a:rPr lang="en-US" dirty="0" err="1" smtClean="0"/>
              <a:t>Chasco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3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>
            <a:noAutofit/>
          </a:bodyPr>
          <a:lstStyle/>
          <a:p>
            <a:r>
              <a:rPr lang="en-US" sz="2800" dirty="0" smtClean="0"/>
              <a:t>Seasonality of temperature on the shelf versus slope- active summer upwelling on the shelf but not the slope- order everything so that slope comes first- then shelf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64" y="2328469"/>
            <a:ext cx="5778018" cy="412220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13057" y="2328469"/>
            <a:ext cx="3020550" cy="1086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Upper 100m 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24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90" y="207818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Seasonality of corrosive water on the shelf versus slope- add mean line to these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782349"/>
              </p:ext>
            </p:extLst>
          </p:nvPr>
        </p:nvGraphicFramePr>
        <p:xfrm>
          <a:off x="4618589" y="1973579"/>
          <a:ext cx="4151706" cy="3138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SPW 13.0 Graph" r:id="rId3" imgW="5542802" imgH="4190962" progId="SigmaPlotGraphicObject.12">
                  <p:embed/>
                </p:oleObj>
              </mc:Choice>
              <mc:Fallback>
                <p:oleObj name="SPW 13.0 Graph" r:id="rId3" imgW="5542802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8589" y="1973579"/>
                        <a:ext cx="4151706" cy="3138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906348"/>
              </p:ext>
            </p:extLst>
          </p:nvPr>
        </p:nvGraphicFramePr>
        <p:xfrm>
          <a:off x="262890" y="1973579"/>
          <a:ext cx="4236120" cy="3138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SPW 13.0 Graph" r:id="rId5" imgW="5655686" imgH="4190962" progId="SigmaPlotGraphicObject.12">
                  <p:embed/>
                </p:oleObj>
              </mc:Choice>
              <mc:Fallback>
                <p:oleObj name="SPW 13.0 Graph" r:id="rId5" imgW="565568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890" y="1973579"/>
                        <a:ext cx="4236120" cy="3138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483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Seasonality of corrosive water on the shelf versus slope- add sig diffs?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488277"/>
              </p:ext>
            </p:extLst>
          </p:nvPr>
        </p:nvGraphicFramePr>
        <p:xfrm>
          <a:off x="4568883" y="2231273"/>
          <a:ext cx="4450827" cy="3063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SPW 13.0 Graph" r:id="rId3" imgW="6088526" imgH="4190962" progId="SigmaPlotGraphicObject.12">
                  <p:embed/>
                </p:oleObj>
              </mc:Choice>
              <mc:Fallback>
                <p:oleObj name="SPW 13.0 Graph" r:id="rId3" imgW="608852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8883" y="2231273"/>
                        <a:ext cx="4450827" cy="3063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489996"/>
              </p:ext>
            </p:extLst>
          </p:nvPr>
        </p:nvGraphicFramePr>
        <p:xfrm>
          <a:off x="334198" y="2231274"/>
          <a:ext cx="4121222" cy="3063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SPW 13.0 Graph" r:id="rId5" imgW="5637351" imgH="4190962" progId="SigmaPlotGraphicObject.12">
                  <p:embed/>
                </p:oleObj>
              </mc:Choice>
              <mc:Fallback>
                <p:oleObj name="SPW 13.0 Graph" r:id="rId5" imgW="5637351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198" y="2231274"/>
                        <a:ext cx="4121222" cy="3063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62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0"/>
            <a:ext cx="7886700" cy="1325563"/>
          </a:xfrm>
        </p:spPr>
        <p:txBody>
          <a:bodyPr/>
          <a:lstStyle/>
          <a:p>
            <a:r>
              <a:rPr lang="en-US" dirty="0" smtClean="0"/>
              <a:t>Seasonality of corrosive water on the shelf versus slope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044011"/>
              </p:ext>
            </p:extLst>
          </p:nvPr>
        </p:nvGraphicFramePr>
        <p:xfrm>
          <a:off x="4593821" y="1183870"/>
          <a:ext cx="4450827" cy="3063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SPW 13.0 Graph" r:id="rId3" imgW="6088526" imgH="4190962" progId="SigmaPlotGraphicObject.12">
                  <p:embed/>
                </p:oleObj>
              </mc:Choice>
              <mc:Fallback>
                <p:oleObj name="SPW 13.0 Graph" r:id="rId3" imgW="6088526" imgH="4190962" progId="SigmaPlotGraphicObjec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3821" y="1183870"/>
                        <a:ext cx="4450827" cy="3063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224937"/>
              </p:ext>
            </p:extLst>
          </p:nvPr>
        </p:nvGraphicFramePr>
        <p:xfrm>
          <a:off x="129887" y="1183870"/>
          <a:ext cx="4121222" cy="3063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" name="SPW 13.0 Graph" r:id="rId5" imgW="5637351" imgH="4190962" progId="SigmaPlotGraphicObject.12">
                  <p:embed/>
                </p:oleObj>
              </mc:Choice>
              <mc:Fallback>
                <p:oleObj name="SPW 13.0 Graph" r:id="rId5" imgW="5637351" imgH="4190962" progId="SigmaPlotGraphicObjec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887" y="1183870"/>
                        <a:ext cx="4121222" cy="3063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869578"/>
              </p:ext>
            </p:extLst>
          </p:nvPr>
        </p:nvGraphicFramePr>
        <p:xfrm>
          <a:off x="4661664" y="4064231"/>
          <a:ext cx="4071316" cy="3063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" name="SPW 13.0 Graph" r:id="rId7" imgW="5568686" imgH="4190962" progId="SigmaPlotGraphicObject.12">
                  <p:embed/>
                </p:oleObj>
              </mc:Choice>
              <mc:Fallback>
                <p:oleObj name="SPW 13.0 Graph" r:id="rId7" imgW="556868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61664" y="4064231"/>
                        <a:ext cx="4071316" cy="3063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347102"/>
              </p:ext>
            </p:extLst>
          </p:nvPr>
        </p:nvGraphicFramePr>
        <p:xfrm>
          <a:off x="179793" y="4222172"/>
          <a:ext cx="4071316" cy="3063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SPW 13.0 Graph" r:id="rId9" imgW="5568686" imgH="4190962" progId="SigmaPlotGraphicObject.12">
                  <p:embed/>
                </p:oleObj>
              </mc:Choice>
              <mc:Fallback>
                <p:oleObj name="SPW 13.0 Graph" r:id="rId9" imgW="556868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793" y="4222172"/>
                        <a:ext cx="4071316" cy="3063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20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1471353"/>
            <a:ext cx="4692343" cy="4885473"/>
            <a:chOff x="1762298" y="897775"/>
            <a:chExt cx="4692343" cy="48854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298" y="897775"/>
              <a:ext cx="4692343" cy="4885473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646814" y="1796529"/>
              <a:ext cx="349135" cy="307571"/>
            </a:xfrm>
            <a:prstGeom prst="ellipse">
              <a:avLst/>
            </a:prstGeom>
            <a:solidFill>
              <a:srgbClr val="FF33CC">
                <a:alpha val="43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" name="Oval 5"/>
            <p:cNvSpPr/>
            <p:nvPr/>
          </p:nvSpPr>
          <p:spPr>
            <a:xfrm>
              <a:off x="3933901" y="3046865"/>
              <a:ext cx="349135" cy="307571"/>
            </a:xfrm>
            <a:prstGeom prst="ellipse">
              <a:avLst/>
            </a:prstGeom>
            <a:solidFill>
              <a:srgbClr val="00FFFF">
                <a:alpha val="43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" name="Oval 6"/>
            <p:cNvSpPr/>
            <p:nvPr/>
          </p:nvSpPr>
          <p:spPr>
            <a:xfrm>
              <a:off x="5180810" y="1789672"/>
              <a:ext cx="349135" cy="307571"/>
            </a:xfrm>
            <a:prstGeom prst="ellipse">
              <a:avLst/>
            </a:prstGeom>
            <a:solidFill>
              <a:srgbClr val="FF33CC">
                <a:alpha val="43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5084223" y="1943457"/>
              <a:ext cx="11479" cy="1938587"/>
            </a:xfrm>
            <a:prstGeom prst="straightConnector1">
              <a:avLst/>
            </a:prstGeom>
            <a:ln w="22225">
              <a:solidFill>
                <a:srgbClr val="FF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842953" y="1943457"/>
              <a:ext cx="1729047" cy="980"/>
            </a:xfrm>
            <a:prstGeom prst="straightConnector1">
              <a:avLst/>
            </a:prstGeom>
            <a:ln w="22225">
              <a:solidFill>
                <a:srgbClr val="FF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108468" y="3390389"/>
              <a:ext cx="0" cy="491655"/>
            </a:xfrm>
            <a:prstGeom prst="straightConnector1">
              <a:avLst/>
            </a:prstGeom>
            <a:ln w="222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2842953" y="3194297"/>
              <a:ext cx="1045085" cy="6353"/>
            </a:xfrm>
            <a:prstGeom prst="straightConnector1">
              <a:avLst/>
            </a:prstGeom>
            <a:ln w="22225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109019"/>
              </p:ext>
            </p:extLst>
          </p:nvPr>
        </p:nvGraphicFramePr>
        <p:xfrm>
          <a:off x="4703446" y="447333"/>
          <a:ext cx="4414601" cy="303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SPW 13.0 Graph" r:id="rId4" imgW="6088526" imgH="4190962" progId="SigmaPlotGraphicObject.12">
                  <p:embed/>
                </p:oleObj>
              </mc:Choice>
              <mc:Fallback>
                <p:oleObj name="SPW 13.0 Graph" r:id="rId4" imgW="6088526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3446" y="447333"/>
                        <a:ext cx="4414601" cy="3038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774215"/>
              </p:ext>
            </p:extLst>
          </p:nvPr>
        </p:nvGraphicFramePr>
        <p:xfrm>
          <a:off x="4866908" y="3735604"/>
          <a:ext cx="4087679" cy="303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SPW 13.0 Graph" r:id="rId6" imgW="5637351" imgH="4190962" progId="SigmaPlotGraphicObject.12">
                  <p:embed/>
                </p:oleObj>
              </mc:Choice>
              <mc:Fallback>
                <p:oleObj name="SPW 13.0 Graph" r:id="rId6" imgW="5637351" imgH="419096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66908" y="3735604"/>
                        <a:ext cx="4087679" cy="3038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29" y="88223"/>
            <a:ext cx="4159481" cy="1397354"/>
          </a:xfrm>
        </p:spPr>
        <p:txBody>
          <a:bodyPr>
            <a:noAutofit/>
          </a:bodyPr>
          <a:lstStyle/>
          <a:p>
            <a:r>
              <a:rPr lang="en-US" sz="2400" dirty="0" smtClean="0"/>
              <a:t>Patterns of </a:t>
            </a:r>
            <a:r>
              <a:rPr lang="en-US" sz="2400" dirty="0" err="1" smtClean="0"/>
              <a:t>undersaturated</a:t>
            </a:r>
            <a:r>
              <a:rPr lang="en-US" sz="2400" dirty="0" smtClean="0"/>
              <a:t> water consistent between 2011 </a:t>
            </a:r>
            <a:r>
              <a:rPr lang="en-US" sz="1600" dirty="0" smtClean="0"/>
              <a:t>(</a:t>
            </a:r>
            <a:r>
              <a:rPr lang="en-US" sz="1600" dirty="0" err="1" smtClean="0"/>
              <a:t>Bednarsek</a:t>
            </a:r>
            <a:r>
              <a:rPr lang="en-US" sz="1600" dirty="0" smtClean="0"/>
              <a:t> et al. 2014)</a:t>
            </a:r>
            <a:r>
              <a:rPr lang="en-US" sz="2800" dirty="0" smtClean="0"/>
              <a:t> </a:t>
            </a:r>
            <a:r>
              <a:rPr lang="en-US" sz="2400" dirty="0" smtClean="0"/>
              <a:t>and present study 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51785" y="5050268"/>
            <a:ext cx="449618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During peak period of </a:t>
            </a:r>
            <a:r>
              <a:rPr lang="en-US" dirty="0" err="1" smtClean="0"/>
              <a:t>undersaturation</a:t>
            </a:r>
            <a:endParaRPr lang="en-US" dirty="0" smtClean="0"/>
          </a:p>
          <a:p>
            <a:r>
              <a:rPr lang="en-US" dirty="0" smtClean="0"/>
              <a:t>% individuals encountering sever dissolution:</a:t>
            </a:r>
          </a:p>
          <a:p>
            <a:r>
              <a:rPr lang="en-US" dirty="0" smtClean="0"/>
              <a:t>Shelf = 75%</a:t>
            </a:r>
          </a:p>
          <a:p>
            <a:r>
              <a:rPr lang="en-US" dirty="0" smtClean="0"/>
              <a:t>Slope = 25%</a:t>
            </a:r>
          </a:p>
        </p:txBody>
      </p:sp>
    </p:spTree>
    <p:extLst>
      <p:ext uri="{BB962C8B-B14F-4D97-AF65-F5344CB8AC3E}">
        <p14:creationId xmlns:p14="http://schemas.microsoft.com/office/powerpoint/2010/main" val="30761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5" y="-8478"/>
            <a:ext cx="7886700" cy="33983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5" y="3274051"/>
            <a:ext cx="7886700" cy="37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66" y="198873"/>
            <a:ext cx="7886700" cy="5742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Long term trends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8" y="1087375"/>
            <a:ext cx="8079971" cy="50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9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63" y="148996"/>
            <a:ext cx="7886700" cy="39133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763" y="653530"/>
            <a:ext cx="7886700" cy="8427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Correlation or cross- correlation with long term trend and </a:t>
            </a:r>
            <a:r>
              <a:rPr lang="en-US" dirty="0" err="1" smtClean="0"/>
              <a:t>env</a:t>
            </a:r>
            <a:r>
              <a:rPr lang="en-US" dirty="0" smtClean="0"/>
              <a:t> </a:t>
            </a:r>
            <a:r>
              <a:rPr lang="en-US" dirty="0" err="1" smtClean="0"/>
              <a:t>vars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85" y="1609493"/>
            <a:ext cx="8483883" cy="51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53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8849" y="415635"/>
            <a:ext cx="2429275" cy="587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50" y="415635"/>
            <a:ext cx="2383571" cy="5763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0114" y="46303"/>
            <a:ext cx="133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NH-5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90564" y="46303"/>
            <a:ext cx="133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NH-25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6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GLM prelim results- </a:t>
            </a:r>
            <a:br>
              <a:rPr lang="en-US" dirty="0" smtClean="0"/>
            </a:br>
            <a:r>
              <a:rPr lang="en-US" sz="3200" dirty="0" smtClean="0"/>
              <a:t>working towards zero-inflated model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359218"/>
              </p:ext>
            </p:extLst>
          </p:nvPr>
        </p:nvGraphicFramePr>
        <p:xfrm>
          <a:off x="428625" y="1917700"/>
          <a:ext cx="6728633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91615">
                  <a:extLst>
                    <a:ext uri="{9D8B030D-6E8A-4147-A177-3AD203B41FA5}">
                      <a16:colId xmlns:a16="http://schemas.microsoft.com/office/drawing/2014/main" val="198454890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920545596"/>
                    </a:ext>
                  </a:extLst>
                </a:gridCol>
                <a:gridCol w="1072342">
                  <a:extLst>
                    <a:ext uri="{9D8B030D-6E8A-4147-A177-3AD203B41FA5}">
                      <a16:colId xmlns:a16="http://schemas.microsoft.com/office/drawing/2014/main" val="3264477252"/>
                    </a:ext>
                  </a:extLst>
                </a:gridCol>
                <a:gridCol w="461618">
                  <a:extLst>
                    <a:ext uri="{9D8B030D-6E8A-4147-A177-3AD203B41FA5}">
                      <a16:colId xmlns:a16="http://schemas.microsoft.com/office/drawing/2014/main" val="3133820811"/>
                    </a:ext>
                  </a:extLst>
                </a:gridCol>
                <a:gridCol w="1325618">
                  <a:extLst>
                    <a:ext uri="{9D8B030D-6E8A-4147-A177-3AD203B41FA5}">
                      <a16:colId xmlns:a16="http://schemas.microsoft.com/office/drawing/2014/main" val="321905345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563296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Slope- NH-25</a:t>
                      </a:r>
                      <a:endParaRPr lang="en-US" dirty="0"/>
                    </a:p>
                  </a:txBody>
                  <a:tcPr>
                    <a:solidFill>
                      <a:srgbClr val="00FFFF">
                        <a:alpha val="61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Shelf-</a:t>
                      </a:r>
                      <a:r>
                        <a:rPr lang="en-US" baseline="0" dirty="0" smtClean="0"/>
                        <a:t> NH-5</a:t>
                      </a:r>
                      <a:endParaRPr lang="en-US" dirty="0"/>
                    </a:p>
                  </a:txBody>
                  <a:tcPr>
                    <a:solidFill>
                      <a:srgbClr val="FF33CC">
                        <a:alpha val="63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47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Effect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15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3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92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water </a:t>
                      </a:r>
                      <a:r>
                        <a:rPr lang="el-GR" baseline="0" dirty="0" smtClean="0"/>
                        <a:t>Ω</a:t>
                      </a:r>
                      <a:r>
                        <a:rPr lang="en-US" baseline="0" dirty="0" smtClean="0"/>
                        <a:t>&lt;1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-0.02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-0.03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164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NPGO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-0.48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-1.04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933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8625" y="4638502"/>
            <a:ext cx="7368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month effect of </a:t>
            </a:r>
            <a:r>
              <a:rPr lang="en-US" dirty="0" err="1"/>
              <a:t>Limacina</a:t>
            </a:r>
            <a:r>
              <a:rPr lang="en-US" dirty="0"/>
              <a:t> density on the slope but </a:t>
            </a:r>
            <a:r>
              <a:rPr lang="en-US" dirty="0" smtClean="0"/>
              <a:t>not significant on the shelf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Aragonite has a stronger effect on </a:t>
            </a:r>
            <a:r>
              <a:rPr lang="en-US" dirty="0" err="1" smtClean="0"/>
              <a:t>Limacina</a:t>
            </a:r>
            <a:r>
              <a:rPr lang="en-US" dirty="0" smtClean="0"/>
              <a:t> density on the slope compared to shelf- this is largely due to zero limacine during the corrosive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coherent trend in the year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NPGO significant on the shelf and slope- likely driving oxygen concentrations- JO Peterson et al. 2013</a:t>
            </a:r>
          </a:p>
        </p:txBody>
      </p:sp>
    </p:spTree>
    <p:extLst>
      <p:ext uri="{BB962C8B-B14F-4D97-AF65-F5344CB8AC3E}">
        <p14:creationId xmlns:p14="http://schemas.microsoft.com/office/powerpoint/2010/main" val="135958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96" y="1690689"/>
            <a:ext cx="6713495" cy="37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7" y="1116291"/>
            <a:ext cx="7459116" cy="5315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55" y="223809"/>
            <a:ext cx="7886700" cy="449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Effect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11" y="666770"/>
            <a:ext cx="7886700" cy="1108768"/>
          </a:xfrm>
        </p:spPr>
        <p:txBody>
          <a:bodyPr/>
          <a:lstStyle/>
          <a:p>
            <a:r>
              <a:rPr lang="en-US" dirty="0" smtClean="0"/>
              <a:t>Effect of </a:t>
            </a:r>
            <a:r>
              <a:rPr lang="en-US" dirty="0" err="1" smtClean="0"/>
              <a:t>arag</a:t>
            </a:r>
            <a:r>
              <a:rPr lang="en-US" dirty="0" smtClean="0"/>
              <a:t> at NH-5 versus 25</a:t>
            </a:r>
          </a:p>
          <a:p>
            <a:r>
              <a:rPr lang="en-US" dirty="0" smtClean="0"/>
              <a:t>Effect of NPGO??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8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7" y="1116291"/>
            <a:ext cx="7459116" cy="5315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55" y="223809"/>
            <a:ext cx="7886700" cy="449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Effect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11" y="666770"/>
            <a:ext cx="7886700" cy="1108768"/>
          </a:xfrm>
        </p:spPr>
        <p:txBody>
          <a:bodyPr/>
          <a:lstStyle/>
          <a:p>
            <a:r>
              <a:rPr lang="en-US" dirty="0" smtClean="0"/>
              <a:t>Effect of </a:t>
            </a:r>
            <a:r>
              <a:rPr lang="en-US" dirty="0" err="1" smtClean="0"/>
              <a:t>arag</a:t>
            </a:r>
            <a:r>
              <a:rPr lang="en-US" dirty="0" smtClean="0"/>
              <a:t> at NH-5 versus 25</a:t>
            </a:r>
          </a:p>
          <a:p>
            <a:r>
              <a:rPr lang="en-US" dirty="0" smtClean="0"/>
              <a:t>Effect of NPGO??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7" y="1116291"/>
            <a:ext cx="7459116" cy="5315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55" y="223809"/>
            <a:ext cx="7886700" cy="449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Effect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11" y="666770"/>
            <a:ext cx="7886700" cy="1108768"/>
          </a:xfrm>
        </p:spPr>
        <p:txBody>
          <a:bodyPr/>
          <a:lstStyle/>
          <a:p>
            <a:r>
              <a:rPr lang="en-US" dirty="0" smtClean="0"/>
              <a:t>Effect of </a:t>
            </a:r>
            <a:r>
              <a:rPr lang="en-US" dirty="0" err="1" smtClean="0"/>
              <a:t>arag</a:t>
            </a:r>
            <a:r>
              <a:rPr lang="en-US" dirty="0" smtClean="0"/>
              <a:t> at NH-5 versus 25</a:t>
            </a:r>
          </a:p>
          <a:p>
            <a:r>
              <a:rPr lang="en-US" dirty="0" smtClean="0"/>
              <a:t>Effect of NPGO??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9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5" y="1116291"/>
            <a:ext cx="7459116" cy="5315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55" y="223809"/>
            <a:ext cx="7886700" cy="449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Effect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11" y="666770"/>
            <a:ext cx="7886700" cy="1108768"/>
          </a:xfrm>
        </p:spPr>
        <p:txBody>
          <a:bodyPr/>
          <a:lstStyle/>
          <a:p>
            <a:r>
              <a:rPr lang="en-US" dirty="0" smtClean="0"/>
              <a:t>Effect of </a:t>
            </a:r>
            <a:r>
              <a:rPr lang="en-US" dirty="0" err="1" smtClean="0"/>
              <a:t>arag</a:t>
            </a:r>
            <a:r>
              <a:rPr lang="en-US" dirty="0" smtClean="0"/>
              <a:t> at NH-5 versus 25</a:t>
            </a:r>
          </a:p>
          <a:p>
            <a:r>
              <a:rPr lang="en-US" dirty="0" smtClean="0"/>
              <a:t>Effect of NPGO??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4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Summary, conclusions,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62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86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Re-calculate </a:t>
            </a:r>
            <a:r>
              <a:rPr lang="en-US" dirty="0" err="1" smtClean="0"/>
              <a:t>arag</a:t>
            </a:r>
            <a:r>
              <a:rPr lang="en-US" dirty="0" smtClean="0"/>
              <a:t> sat using Simone’s algorithm</a:t>
            </a:r>
          </a:p>
          <a:p>
            <a:r>
              <a:rPr lang="en-US" dirty="0" smtClean="0"/>
              <a:t>See </a:t>
            </a:r>
            <a:r>
              <a:rPr lang="en-US" dirty="0" smtClean="0"/>
              <a:t>if </a:t>
            </a:r>
            <a:r>
              <a:rPr lang="en-US" dirty="0" err="1" smtClean="0"/>
              <a:t>pteropod</a:t>
            </a:r>
            <a:r>
              <a:rPr lang="en-US" dirty="0" smtClean="0"/>
              <a:t> length, has a seasonal cycle, differs between stations, has changed over time, interaction of time and station</a:t>
            </a:r>
          </a:p>
          <a:p>
            <a:r>
              <a:rPr lang="en-US" dirty="0" smtClean="0"/>
              <a:t>Compare full </a:t>
            </a:r>
            <a:r>
              <a:rPr lang="en-US" dirty="0" err="1" smtClean="0"/>
              <a:t>vert</a:t>
            </a:r>
            <a:r>
              <a:rPr lang="en-US" dirty="0" smtClean="0"/>
              <a:t> net counts to Bill’s sub </a:t>
            </a:r>
            <a:r>
              <a:rPr lang="en-US" dirty="0" smtClean="0"/>
              <a:t>samples</a:t>
            </a:r>
          </a:p>
          <a:p>
            <a:r>
              <a:rPr lang="en-US" dirty="0" smtClean="0"/>
              <a:t>Compare sizes in this study to </a:t>
            </a:r>
            <a:r>
              <a:rPr lang="en-US" dirty="0" err="1" smtClean="0"/>
              <a:t>Ninas</a:t>
            </a:r>
            <a:r>
              <a:rPr lang="en-US" dirty="0" smtClean="0"/>
              <a:t>- are we missing large animals</a:t>
            </a:r>
          </a:p>
          <a:p>
            <a:r>
              <a:rPr lang="en-US" dirty="0" smtClean="0"/>
              <a:t>Look at Cheryl’s BPA data to see if we see the same patterns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94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40" y="559363"/>
            <a:ext cx="5256901" cy="54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02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848621"/>
              </p:ext>
            </p:extLst>
          </p:nvPr>
        </p:nvGraphicFramePr>
        <p:xfrm>
          <a:off x="554182" y="209587"/>
          <a:ext cx="4017818" cy="643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SPW 13.0 Graph" r:id="rId3" imgW="5637351" imgH="9026798" progId="SigmaPlotGraphicObject.12">
                  <p:embed/>
                </p:oleObj>
              </mc:Choice>
              <mc:Fallback>
                <p:oleObj name="SPW 13.0 Graph" r:id="rId3" imgW="5637351" imgH="9026798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182" y="209587"/>
                        <a:ext cx="4017818" cy="6432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23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83019"/>
          </a:xfrm>
        </p:spPr>
        <p:txBody>
          <a:bodyPr>
            <a:normAutofit fontScale="90000"/>
          </a:bodyPr>
          <a:lstStyle/>
          <a:p>
            <a:r>
              <a:rPr lang="en-US" smtClean="0"/>
              <a:t>40m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0" y="947766"/>
            <a:ext cx="8106480" cy="44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4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98706"/>
            <a:ext cx="8458200" cy="857250"/>
          </a:xfrm>
        </p:spPr>
        <p:txBody>
          <a:bodyPr>
            <a:noAutofit/>
          </a:bodyPr>
          <a:lstStyle/>
          <a:p>
            <a:r>
              <a:rPr lang="en-US" sz="3200" dirty="0"/>
              <a:t>Upwelling </a:t>
            </a:r>
            <a:r>
              <a:rPr lang="en-US" sz="3200" dirty="0" smtClean="0"/>
              <a:t>delivers CO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-rich water to the continental shelf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2550" y="6380718"/>
            <a:ext cx="36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the Seattle Times- Mark </a:t>
            </a:r>
            <a:r>
              <a:rPr lang="en-US" dirty="0" err="1" smtClean="0"/>
              <a:t>Nowlin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28650" y="1252538"/>
            <a:ext cx="6628360" cy="4924425"/>
            <a:chOff x="628650" y="1252538"/>
            <a:chExt cx="6628360" cy="4924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252538"/>
              <a:ext cx="5715000" cy="49244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17920" y="3313282"/>
              <a:ext cx="1039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North America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18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400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40m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7" y="1261802"/>
            <a:ext cx="8497454" cy="46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5" y="32755"/>
            <a:ext cx="7886700" cy="33983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5" y="3274051"/>
            <a:ext cx="7886700" cy="37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4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65" y="339553"/>
            <a:ext cx="9252065" cy="58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6" y="3165922"/>
            <a:ext cx="7457143" cy="531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3769"/>
          <a:stretch/>
        </p:blipFill>
        <p:spPr>
          <a:xfrm>
            <a:off x="843427" y="-44991"/>
            <a:ext cx="7457143" cy="35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63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476" y="771857"/>
            <a:ext cx="9580952" cy="5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78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558"/>
          <a:stretch/>
        </p:blipFill>
        <p:spPr>
          <a:xfrm>
            <a:off x="1501487" y="1578610"/>
            <a:ext cx="7426383" cy="46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4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99" y="3681322"/>
            <a:ext cx="6782747" cy="3057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15" y="555902"/>
            <a:ext cx="698411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08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90" y="1825625"/>
            <a:ext cx="2627586" cy="4351338"/>
          </a:xfrm>
        </p:spPr>
        <p:txBody>
          <a:bodyPr/>
          <a:lstStyle/>
          <a:p>
            <a:r>
              <a:rPr lang="en-US" dirty="0" smtClean="0"/>
              <a:t>Seasonal depth pattern of </a:t>
            </a:r>
            <a:r>
              <a:rPr lang="en-US" dirty="0" err="1" smtClean="0"/>
              <a:t>Arag</a:t>
            </a:r>
            <a:r>
              <a:rPr lang="en-US" dirty="0" smtClean="0"/>
              <a:t> Sat equal to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218" y="128042"/>
            <a:ext cx="5647919" cy="67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87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25" y="294388"/>
            <a:ext cx="4059175" cy="60887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06825"/>
            <a:ext cx="5106811" cy="6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" y="116377"/>
            <a:ext cx="4361734" cy="6345006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33" y="116377"/>
            <a:ext cx="4059175" cy="60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2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epth of aragonite saturation horiz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16" y="1279698"/>
            <a:ext cx="3972606" cy="489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82368" y="6311899"/>
            <a:ext cx="22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Feely et al.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33" y="116377"/>
            <a:ext cx="4059175" cy="6088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00" y="340738"/>
            <a:ext cx="3691828" cy="6108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1505"/>
            <a:ext cx="1052600" cy="85684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Upper 20m 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4148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33" y="116377"/>
            <a:ext cx="4059175" cy="6088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2" y="315884"/>
            <a:ext cx="3990706" cy="60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18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30"/>
          <a:stretch/>
        </p:blipFill>
        <p:spPr>
          <a:xfrm>
            <a:off x="-523676" y="1825624"/>
            <a:ext cx="10244800" cy="3186951"/>
          </a:xfrm>
        </p:spPr>
      </p:pic>
    </p:spTree>
    <p:extLst>
      <p:ext uri="{BB962C8B-B14F-4D97-AF65-F5344CB8AC3E}">
        <p14:creationId xmlns:p14="http://schemas.microsoft.com/office/powerpoint/2010/main" val="3512181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4"/>
            <a:ext cx="4123852" cy="2371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8" y="2894964"/>
            <a:ext cx="4100629" cy="2674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741" y="3316778"/>
            <a:ext cx="4689346" cy="3341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5850" y="3392453"/>
            <a:ext cx="2214301" cy="82359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50m 150 m 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513" y="192099"/>
            <a:ext cx="4379802" cy="312467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617414" y="100228"/>
            <a:ext cx="2318630" cy="823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Upper 100m 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448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730" y="116377"/>
            <a:ext cx="4668622" cy="6351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" y="116377"/>
            <a:ext cx="4361734" cy="63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95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6" y="224442"/>
            <a:ext cx="9982224" cy="60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16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6" y="3165922"/>
            <a:ext cx="7457143" cy="531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3769"/>
          <a:stretch/>
        </p:blipFill>
        <p:spPr>
          <a:xfrm>
            <a:off x="843427" y="-44991"/>
            <a:ext cx="7457143" cy="35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74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3497"/>
          <a:stretch/>
        </p:blipFill>
        <p:spPr>
          <a:xfrm>
            <a:off x="768612" y="3007977"/>
            <a:ext cx="7457143" cy="3534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3497"/>
          <a:stretch/>
        </p:blipFill>
        <p:spPr>
          <a:xfrm>
            <a:off x="768612" y="-210272"/>
            <a:ext cx="7457143" cy="35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2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8" y="-6928"/>
            <a:ext cx="9306434" cy="663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60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89" y="73259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90" y="2956193"/>
            <a:ext cx="5852710" cy="39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39492" y="285182"/>
            <a:ext cx="4904508" cy="1373725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Saturation depth has shallowed and fraction of water column that is corrosive has increased since the pre-industrial era 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68"/>
          <a:stretch/>
        </p:blipFill>
        <p:spPr>
          <a:xfrm>
            <a:off x="-180267" y="1848709"/>
            <a:ext cx="9199576" cy="45604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9648" y="6472042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Bednarsek</a:t>
            </a:r>
            <a:r>
              <a:rPr lang="en-US" dirty="0" smtClean="0"/>
              <a:t> at al. 2014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583" t="14280" r="38842" b="63333"/>
          <a:stretch/>
        </p:blipFill>
        <p:spPr>
          <a:xfrm>
            <a:off x="62346" y="-1"/>
            <a:ext cx="4159465" cy="165890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999316" y="3084021"/>
            <a:ext cx="349135" cy="307571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99044" y="2553575"/>
            <a:ext cx="349135" cy="307571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00343" y="2757125"/>
            <a:ext cx="349135" cy="307571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5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3" y="109686"/>
            <a:ext cx="8447574" cy="3162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" y="3405642"/>
            <a:ext cx="8323282" cy="29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43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3" y="275618"/>
            <a:ext cx="8261884" cy="5901346"/>
          </a:xfrm>
        </p:spPr>
      </p:pic>
    </p:spTree>
    <p:extLst>
      <p:ext uri="{BB962C8B-B14F-4D97-AF65-F5344CB8AC3E}">
        <p14:creationId xmlns:p14="http://schemas.microsoft.com/office/powerpoint/2010/main" val="29389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321" y="0"/>
            <a:ext cx="5317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904553"/>
              </p:ext>
            </p:extLst>
          </p:nvPr>
        </p:nvGraphicFramePr>
        <p:xfrm>
          <a:off x="2281382" y="120257"/>
          <a:ext cx="4627418" cy="6552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SPW 13.0 Graph" r:id="rId3" imgW="6240955" imgH="8837722" progId="SigmaPlotGraphicObject.12">
                  <p:embed/>
                </p:oleObj>
              </mc:Choice>
              <mc:Fallback>
                <p:oleObj name="SPW 13.0 Graph" r:id="rId3" imgW="6240955" imgH="8837722" progId="SigmaPlotGraphicObjec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1382" y="120257"/>
                        <a:ext cx="4627418" cy="6552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2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91" y="147781"/>
            <a:ext cx="5160882" cy="67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42" y="131477"/>
            <a:ext cx="5566700" cy="660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1402"/>
            <a:ext cx="7853724" cy="3324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14" y="3491223"/>
            <a:ext cx="7853724" cy="33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2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79" y="103754"/>
            <a:ext cx="6370940" cy="65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362" y="1903619"/>
            <a:ext cx="4572638" cy="3905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3" y="1837115"/>
            <a:ext cx="4572638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52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" y="124691"/>
            <a:ext cx="4515556" cy="685800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121" y="3283533"/>
            <a:ext cx="4572638" cy="3905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362" y="124691"/>
            <a:ext cx="4572638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0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907" y="706581"/>
            <a:ext cx="4482100" cy="5037513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The first field observation recording shell dissolution from corrosive (</a:t>
            </a:r>
            <a:r>
              <a:rPr lang="en-US" dirty="0" err="1" smtClean="0"/>
              <a:t>undersaturated</a:t>
            </a:r>
            <a:r>
              <a:rPr lang="en-US" dirty="0" smtClean="0"/>
              <a:t>) water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Study conducted in 11 Aug – 3 Sept, 2011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Pteropods</a:t>
            </a:r>
            <a:r>
              <a:rPr lang="en-US" dirty="0"/>
              <a:t> collected from bongo </a:t>
            </a:r>
            <a:r>
              <a:rPr lang="en-US" dirty="0" smtClean="0"/>
              <a:t>samples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Sampled NH-10, NH-15, NH-35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NH-10, NH-15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Shell size 0.5-2 </a:t>
            </a:r>
            <a:r>
              <a:rPr lang="en-US" dirty="0" smtClean="0"/>
              <a:t>mm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75% had severe shell dissolution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NH-35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Shell size 1-2.5 mm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25% has severe shell dissolution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02" y="407324"/>
            <a:ext cx="3410425" cy="60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Determine the intra and inter-annual patterns of aragonite saturation and </a:t>
            </a:r>
            <a:r>
              <a:rPr lang="en-US" dirty="0" err="1" smtClean="0"/>
              <a:t>limacina</a:t>
            </a:r>
            <a:r>
              <a:rPr lang="en-US" dirty="0" smtClean="0"/>
              <a:t> on the shelf and slope </a:t>
            </a:r>
          </a:p>
          <a:p>
            <a:r>
              <a:rPr lang="en-US" dirty="0" smtClean="0"/>
              <a:t>Determine if the seasonal and long term trends in </a:t>
            </a:r>
            <a:r>
              <a:rPr lang="en-US" dirty="0" err="1" smtClean="0"/>
              <a:t>Limacina</a:t>
            </a:r>
            <a:r>
              <a:rPr lang="en-US" dirty="0" smtClean="0"/>
              <a:t> are correlated from aragonite saturation or other environmental parameters</a:t>
            </a:r>
          </a:p>
          <a:p>
            <a:r>
              <a:rPr lang="en-US" dirty="0" smtClean="0"/>
              <a:t>Are there a suite of environmental parameters that best characterize the intra and </a:t>
            </a:r>
            <a:r>
              <a:rPr lang="en-US" dirty="0" err="1" smtClean="0"/>
              <a:t>interannual</a:t>
            </a:r>
            <a:r>
              <a:rPr lang="en-US" dirty="0" smtClean="0"/>
              <a:t> patterns in </a:t>
            </a:r>
            <a:r>
              <a:rPr lang="en-US" dirty="0" err="1" smtClean="0"/>
              <a:t>Limacina</a:t>
            </a:r>
            <a:r>
              <a:rPr lang="en-US" dirty="0" smtClean="0"/>
              <a:t> abundance</a:t>
            </a:r>
          </a:p>
          <a:p>
            <a:endParaRPr lang="en-US" dirty="0" smtClean="0"/>
          </a:p>
          <a:p>
            <a:r>
              <a:rPr lang="en-US" dirty="0" smtClean="0"/>
              <a:t>Outline- season then long term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152" y="62282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Need map to show shelf vs slope, point out Nina’s site? Talk about active upwelling on the shelf but not on the slope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7" y="2560319"/>
            <a:ext cx="6927860" cy="3915399"/>
          </a:xfrm>
        </p:spPr>
      </p:pic>
    </p:spTree>
    <p:extLst>
      <p:ext uri="{BB962C8B-B14F-4D97-AF65-F5344CB8AC3E}">
        <p14:creationId xmlns:p14="http://schemas.microsoft.com/office/powerpoint/2010/main" val="6677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Aragonite saturation derived from CTD casts- derived from oxygen and temperature (</a:t>
            </a:r>
            <a:r>
              <a:rPr lang="en-US" dirty="0" err="1" smtClean="0"/>
              <a:t>Juranek</a:t>
            </a:r>
            <a:r>
              <a:rPr lang="en-US" dirty="0" smtClean="0"/>
              <a:t> at al. 2009)</a:t>
            </a:r>
          </a:p>
          <a:p>
            <a:r>
              <a:rPr lang="en-US" dirty="0" smtClean="0"/>
              <a:t>2 stations- slope (300 m) and </a:t>
            </a:r>
            <a:r>
              <a:rPr lang="en-US" dirty="0"/>
              <a:t>shelf (60 m) </a:t>
            </a:r>
            <a:endParaRPr lang="en-US" dirty="0" smtClean="0"/>
          </a:p>
          <a:p>
            <a:r>
              <a:rPr lang="en-US" dirty="0" smtClean="0"/>
              <a:t>Vertical nets towed over the upper 100 m or 2m off the bottom</a:t>
            </a:r>
          </a:p>
          <a:p>
            <a:r>
              <a:rPr lang="en-US" dirty="0" err="1" smtClean="0"/>
              <a:t>Limacina</a:t>
            </a:r>
            <a:r>
              <a:rPr lang="en-US" dirty="0" smtClean="0"/>
              <a:t> data from 1996 – present</a:t>
            </a:r>
          </a:p>
          <a:p>
            <a:r>
              <a:rPr lang="en-US" dirty="0" smtClean="0"/>
              <a:t>Oxygen sensor obtained in 2006 so aragonite saturation from 2006 – present</a:t>
            </a:r>
          </a:p>
          <a:p>
            <a:r>
              <a:rPr lang="en-US" dirty="0" smtClean="0"/>
              <a:t>Combination of time-series modelling and GLM for initial model</a:t>
            </a:r>
          </a:p>
          <a:p>
            <a:r>
              <a:rPr lang="en-US" dirty="0" smtClean="0"/>
              <a:t>NEED to be able to explain the time-series- Eric Ward ref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22403</TotalTime>
  <Words>705</Words>
  <Application>Microsoft Office PowerPoint</Application>
  <PresentationFormat>On-screen Show (4:3)</PresentationFormat>
  <Paragraphs>105</Paragraphs>
  <Slides>59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SPW 13.0 Graph</vt:lpstr>
      <vt:lpstr>SigmaPlot 13.0 Graph</vt:lpstr>
      <vt:lpstr>Variable trends in pteropod abundance between the shelf and slope from two decades of observations off Newport Oregon, USA</vt:lpstr>
      <vt:lpstr>PowerPoint Presentation</vt:lpstr>
      <vt:lpstr>Upwelling delivers CO2-rich water to the continental shelf</vt:lpstr>
      <vt:lpstr>PowerPoint Presentation</vt:lpstr>
      <vt:lpstr>Saturation depth has shallowed and fraction of water column that is corrosive has increased since the pre-industrial era </vt:lpstr>
      <vt:lpstr>PowerPoint Presentation</vt:lpstr>
      <vt:lpstr>Objectives</vt:lpstr>
      <vt:lpstr>Need map to show shelf vs slope, point out Nina’s site? Talk about active upwelling on the shelf but not on the slope</vt:lpstr>
      <vt:lpstr>Methods</vt:lpstr>
      <vt:lpstr>Seasonality of temperature on the shelf versus slope- active summer upwelling on the shelf but not the slope- order everything so that slope comes first- then shelf</vt:lpstr>
      <vt:lpstr>Seasonality of corrosive water on the shelf versus slope- add mean line to these</vt:lpstr>
      <vt:lpstr>Seasonality of corrosive water on the shelf versus slope- add sig diffs?</vt:lpstr>
      <vt:lpstr>Seasonality of corrosive water on the shelf versus slope</vt:lpstr>
      <vt:lpstr>Patterns of undersaturated water consistent between 2011 (Bednarsek et al. 2014) and present study </vt:lpstr>
      <vt:lpstr>PowerPoint Presentation</vt:lpstr>
      <vt:lpstr>Long term trends</vt:lpstr>
      <vt:lpstr>PowerPoint Presentation</vt:lpstr>
      <vt:lpstr>PowerPoint Presentation</vt:lpstr>
      <vt:lpstr>GLM prelim results-  working towards zero-inflated model</vt:lpstr>
      <vt:lpstr>Effect plots</vt:lpstr>
      <vt:lpstr>Effect plots</vt:lpstr>
      <vt:lpstr>Effect plots</vt:lpstr>
      <vt:lpstr>Effect plots</vt:lpstr>
      <vt:lpstr>Summary, conclusions, next steps</vt:lpstr>
      <vt:lpstr>Acknowledgements</vt:lpstr>
      <vt:lpstr>To do</vt:lpstr>
      <vt:lpstr>PowerPoint Presentation</vt:lpstr>
      <vt:lpstr>PowerPoint Presentation</vt:lpstr>
      <vt:lpstr>40m</vt:lpstr>
      <vt:lpstr>40m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Upper 20m T</vt:lpstr>
      <vt:lpstr>PowerPoint Presentation</vt:lpstr>
      <vt:lpstr>PowerPoint Presentation</vt:lpstr>
      <vt:lpstr>50m 150 m 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NWFSC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Jennifer.Fisher</dc:creator>
  <cp:lastModifiedBy>Jennifer.Fisher</cp:lastModifiedBy>
  <cp:revision>92</cp:revision>
  <cp:lastPrinted>2018-09-10T18:39:09Z</cp:lastPrinted>
  <dcterms:created xsi:type="dcterms:W3CDTF">2018-02-05T21:56:40Z</dcterms:created>
  <dcterms:modified xsi:type="dcterms:W3CDTF">2018-10-23T00:58:19Z</dcterms:modified>
</cp:coreProperties>
</file>